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4" r:id="rId8"/>
    <p:sldId id="263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87A9A9C-AA9C-4C7D-9DA5-9D93477B04E7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3037EB0-7441-4155-BAC4-73A46E5B3EA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A9A9C-AA9C-4C7D-9DA5-9D93477B04E7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7EB0-7441-4155-BAC4-73A46E5B3E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A9A9C-AA9C-4C7D-9DA5-9D93477B04E7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7EB0-7441-4155-BAC4-73A46E5B3E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A9A9C-AA9C-4C7D-9DA5-9D93477B04E7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7EB0-7441-4155-BAC4-73A46E5B3E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A9A9C-AA9C-4C7D-9DA5-9D93477B04E7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7EB0-7441-4155-BAC4-73A46E5B3E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A9A9C-AA9C-4C7D-9DA5-9D93477B04E7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7EB0-7441-4155-BAC4-73A46E5B3EA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A9A9C-AA9C-4C7D-9DA5-9D93477B04E7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7EB0-7441-4155-BAC4-73A46E5B3E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A9A9C-AA9C-4C7D-9DA5-9D93477B04E7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7EB0-7441-4155-BAC4-73A46E5B3E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A9A9C-AA9C-4C7D-9DA5-9D93477B04E7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7EB0-7441-4155-BAC4-73A46E5B3E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A9A9C-AA9C-4C7D-9DA5-9D93477B04E7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7EB0-7441-4155-BAC4-73A46E5B3EA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A9A9C-AA9C-4C7D-9DA5-9D93477B04E7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7EB0-7441-4155-BAC4-73A46E5B3E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87A9A9C-AA9C-4C7D-9DA5-9D93477B04E7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3037EB0-7441-4155-BAC4-73A46E5B3E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Respond to the following question on your Do Now sheet: </a:t>
            </a:r>
          </a:p>
          <a:p>
            <a:pPr lvl="1"/>
            <a:r>
              <a:rPr lang="en-US" dirty="0" smtClean="0"/>
              <a:t>How is advertising to young people different from other advertising?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256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Informational Text Structure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410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Informational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839200" cy="5562600"/>
          </a:xfrm>
        </p:spPr>
        <p:txBody>
          <a:bodyPr>
            <a:normAutofit/>
          </a:bodyPr>
          <a:lstStyle/>
          <a:p>
            <a:r>
              <a:rPr lang="en-US" dirty="0"/>
              <a:t>U</a:t>
            </a:r>
            <a:r>
              <a:rPr lang="en-US" dirty="0" smtClean="0"/>
              <a:t>sually follow a </a:t>
            </a:r>
            <a:r>
              <a:rPr lang="en-US" u="sng" dirty="0" smtClean="0"/>
              <a:t>different structure than short stories or other fiction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You might find the following text features in an informational text:</a:t>
            </a:r>
          </a:p>
          <a:p>
            <a:pPr lvl="1"/>
            <a:r>
              <a:rPr lang="en-US" u="sng" dirty="0"/>
              <a:t>T</a:t>
            </a:r>
            <a:r>
              <a:rPr lang="en-US" u="sng" dirty="0" smtClean="0"/>
              <a:t>able of Contents</a:t>
            </a:r>
            <a:r>
              <a:rPr lang="en-US" dirty="0" smtClean="0"/>
              <a:t>: lists the </a:t>
            </a:r>
            <a:r>
              <a:rPr lang="en-US" dirty="0"/>
              <a:t>parts of </a:t>
            </a:r>
            <a:r>
              <a:rPr lang="en-US" dirty="0" smtClean="0"/>
              <a:t>a text in order</a:t>
            </a:r>
          </a:p>
          <a:p>
            <a:pPr lvl="1"/>
            <a:r>
              <a:rPr lang="en-US" u="sng" dirty="0" smtClean="0"/>
              <a:t>Glossary</a:t>
            </a:r>
            <a:r>
              <a:rPr lang="en-US" dirty="0" smtClean="0"/>
              <a:t>: </a:t>
            </a:r>
            <a:r>
              <a:rPr lang="en-US" dirty="0"/>
              <a:t>list of terms </a:t>
            </a:r>
            <a:r>
              <a:rPr lang="en-US" dirty="0" smtClean="0"/>
              <a:t>found </a:t>
            </a:r>
            <a:r>
              <a:rPr lang="en-US" dirty="0"/>
              <a:t>in </a:t>
            </a:r>
            <a:r>
              <a:rPr lang="en-US" dirty="0" smtClean="0"/>
              <a:t>a text with explanations</a:t>
            </a:r>
          </a:p>
          <a:p>
            <a:pPr lvl="1"/>
            <a:r>
              <a:rPr lang="en-US" u="sng" dirty="0" smtClean="0"/>
              <a:t>Index</a:t>
            </a:r>
            <a:r>
              <a:rPr lang="en-US" dirty="0" smtClean="0"/>
              <a:t>: a </a:t>
            </a:r>
            <a:r>
              <a:rPr lang="en-US" dirty="0"/>
              <a:t>list of names, subjects, etc</a:t>
            </a:r>
            <a:r>
              <a:rPr lang="en-US" dirty="0" smtClean="0"/>
              <a:t>. </a:t>
            </a:r>
            <a:r>
              <a:rPr lang="en-US" dirty="0" smtClean="0"/>
              <a:t>at the end of a text</a:t>
            </a:r>
            <a:r>
              <a:rPr lang="en-US" dirty="0" smtClean="0"/>
              <a:t> </a:t>
            </a:r>
            <a:r>
              <a:rPr lang="en-US" dirty="0"/>
              <a:t>with references to </a:t>
            </a:r>
            <a:r>
              <a:rPr lang="en-US" dirty="0" smtClean="0"/>
              <a:t>where </a:t>
            </a:r>
            <a:r>
              <a:rPr lang="en-US" dirty="0"/>
              <a:t>they </a:t>
            </a:r>
            <a:r>
              <a:rPr lang="en-US" dirty="0" smtClean="0"/>
              <a:t>occur</a:t>
            </a:r>
          </a:p>
          <a:p>
            <a:pPr lvl="1"/>
            <a:r>
              <a:rPr lang="en-US" u="sng" dirty="0" smtClean="0"/>
              <a:t>References</a:t>
            </a:r>
            <a:r>
              <a:rPr lang="en-US" dirty="0" smtClean="0"/>
              <a:t>: source information</a:t>
            </a:r>
          </a:p>
        </p:txBody>
      </p:sp>
    </p:spTree>
    <p:extLst>
      <p:ext uri="{BB962C8B-B14F-4D97-AF65-F5344CB8AC3E}">
        <p14:creationId xmlns:p14="http://schemas.microsoft.com/office/powerpoint/2010/main" val="661028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Divisions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525963"/>
          </a:xfrm>
        </p:spPr>
        <p:txBody>
          <a:bodyPr/>
          <a:lstStyle/>
          <a:p>
            <a:r>
              <a:rPr lang="en-US" dirty="0" smtClean="0"/>
              <a:t>I</a:t>
            </a:r>
            <a:r>
              <a:rPr lang="en-US" dirty="0" smtClean="0"/>
              <a:t>ntroductions</a:t>
            </a:r>
          </a:p>
          <a:p>
            <a:r>
              <a:rPr lang="en-US" dirty="0" smtClean="0"/>
              <a:t>S</a:t>
            </a:r>
            <a:r>
              <a:rPr lang="en-US" dirty="0" smtClean="0"/>
              <a:t>ummaries</a:t>
            </a:r>
          </a:p>
          <a:p>
            <a:r>
              <a:rPr lang="en-US" dirty="0" smtClean="0"/>
              <a:t>Footnotes or endnotes: a note of reference, explanation, or comment at the end of page</a:t>
            </a:r>
          </a:p>
          <a:p>
            <a:r>
              <a:rPr lang="en-US" dirty="0" smtClean="0"/>
              <a:t>S</a:t>
            </a:r>
            <a:r>
              <a:rPr lang="en-US" dirty="0" smtClean="0"/>
              <a:t>ections with headings</a:t>
            </a:r>
          </a:p>
          <a:p>
            <a:r>
              <a:rPr lang="en-US" dirty="0" smtClean="0"/>
              <a:t>A</a:t>
            </a:r>
            <a:r>
              <a:rPr lang="en-US" dirty="0" smtClean="0"/>
              <a:t>uthor information</a:t>
            </a:r>
          </a:p>
          <a:p>
            <a:endParaRPr lang="en-US" dirty="0"/>
          </a:p>
        </p:txBody>
      </p:sp>
      <p:pic>
        <p:nvPicPr>
          <p:cNvPr id="2050" name="Picture 2" descr="http://1.bp.blogspot.com/-1is491HAu9k/Trq7uVpM_YI/AAAAAAAAHkw/8mYZQxgeOvY/s1600/spee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555422"/>
            <a:ext cx="3305175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135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</a:t>
            </a:r>
            <a:r>
              <a:rPr lang="en-US" dirty="0" smtClean="0"/>
              <a:t>resent information in a visual format</a:t>
            </a:r>
          </a:p>
          <a:p>
            <a:r>
              <a:rPr lang="en-US" dirty="0"/>
              <a:t>S</a:t>
            </a:r>
            <a:r>
              <a:rPr lang="en-US" dirty="0" smtClean="0"/>
              <a:t>upport the information and ideas presented in the text</a:t>
            </a:r>
          </a:p>
          <a:p>
            <a:r>
              <a:rPr lang="en-US" dirty="0" smtClean="0"/>
              <a:t>May include: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iagrams</a:t>
            </a:r>
          </a:p>
          <a:p>
            <a:pPr lvl="1"/>
            <a:r>
              <a:rPr lang="en-US" dirty="0" smtClean="0"/>
              <a:t>C</a:t>
            </a:r>
            <a:r>
              <a:rPr lang="en-US" dirty="0" smtClean="0"/>
              <a:t>harts </a:t>
            </a:r>
          </a:p>
          <a:p>
            <a:pPr lvl="1"/>
            <a:r>
              <a:rPr lang="en-US" dirty="0" smtClean="0"/>
              <a:t>T</a:t>
            </a:r>
            <a:r>
              <a:rPr lang="en-US" dirty="0" smtClean="0"/>
              <a:t>ables</a:t>
            </a:r>
          </a:p>
          <a:p>
            <a:pPr lvl="1"/>
            <a:r>
              <a:rPr lang="en-US" dirty="0" smtClean="0"/>
              <a:t>G</a:t>
            </a:r>
            <a:r>
              <a:rPr lang="en-US" dirty="0" smtClean="0"/>
              <a:t>raphs</a:t>
            </a:r>
          </a:p>
          <a:p>
            <a:pPr lvl="1"/>
            <a:r>
              <a:rPr lang="en-US" dirty="0" smtClean="0"/>
              <a:t>M</a:t>
            </a:r>
            <a:r>
              <a:rPr lang="en-US" dirty="0" smtClean="0"/>
              <a:t>aps</a:t>
            </a:r>
          </a:p>
          <a:p>
            <a:pPr lvl="1"/>
            <a:r>
              <a:rPr lang="en-US" dirty="0" smtClean="0"/>
              <a:t>T</a:t>
            </a:r>
            <a:r>
              <a:rPr lang="en-US" dirty="0" smtClean="0"/>
              <a:t>imelines</a:t>
            </a:r>
            <a:endParaRPr lang="en-US" dirty="0" smtClean="0"/>
          </a:p>
        </p:txBody>
      </p:sp>
      <p:pic>
        <p:nvPicPr>
          <p:cNvPr id="1026" name="Picture 2" descr="http://thumbs.dreamstime.com/z/3d-man-pushing-pie-chart-piece-2702752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7" t="8160" r="7985" b="11716"/>
          <a:stretch/>
        </p:blipFill>
        <p:spPr bwMode="auto">
          <a:xfrm>
            <a:off x="3733800" y="2971800"/>
            <a:ext cx="4238172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255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Formatting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Brings attention to key information</a:t>
            </a:r>
          </a:p>
          <a:p>
            <a:pPr lvl="1"/>
            <a:r>
              <a:rPr lang="en-US" dirty="0" smtClean="0"/>
              <a:t>Numbered or bulleted text</a:t>
            </a:r>
          </a:p>
          <a:p>
            <a:pPr lvl="1"/>
            <a:r>
              <a:rPr lang="en-US" dirty="0" smtClean="0"/>
              <a:t>Different typefaces and sizes</a:t>
            </a:r>
          </a:p>
          <a:p>
            <a:pPr lvl="1"/>
            <a:r>
              <a:rPr lang="en-US" b="1" dirty="0" smtClean="0"/>
              <a:t>B</a:t>
            </a:r>
            <a:r>
              <a:rPr lang="en-US" b="1" dirty="0" smtClean="0"/>
              <a:t>oldface</a:t>
            </a:r>
          </a:p>
          <a:p>
            <a:pPr lvl="1"/>
            <a:r>
              <a:rPr lang="en-US" i="1" dirty="0" smtClean="0"/>
              <a:t>I</a:t>
            </a:r>
            <a:r>
              <a:rPr lang="en-US" i="1" dirty="0" smtClean="0"/>
              <a:t>talics</a:t>
            </a:r>
          </a:p>
        </p:txBody>
      </p:sp>
      <p:pic>
        <p:nvPicPr>
          <p:cNvPr id="3074" name="Picture 2" descr="http://www.chestertonrealestate.com.au/web/wp-content/themes/parallelus-unite/includes/timthumb.php?src=/web/wp-content/uploads/2013/02/Untitled-22.jpg&amp;w=556&amp;h=333&amp;z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276600"/>
            <a:ext cx="52959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720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Skim and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Skim-</a:t>
            </a:r>
            <a:r>
              <a:rPr lang="en-US" dirty="0" smtClean="0"/>
              <a:t> to </a:t>
            </a:r>
            <a:r>
              <a:rPr lang="en-US" u="sng" dirty="0"/>
              <a:t>read quickly to form an overall </a:t>
            </a:r>
            <a:r>
              <a:rPr lang="en-US" u="sng" dirty="0" smtClean="0"/>
              <a:t>impression</a:t>
            </a:r>
            <a:endParaRPr lang="en-US" dirty="0"/>
          </a:p>
          <a:p>
            <a:r>
              <a:rPr lang="en-US" b="1" dirty="0" smtClean="0"/>
              <a:t>Scan</a:t>
            </a:r>
            <a:r>
              <a:rPr lang="en-US" dirty="0" smtClean="0"/>
              <a:t>- to </a:t>
            </a:r>
            <a:r>
              <a:rPr lang="en-US" u="sng" dirty="0"/>
              <a:t>read with a focus on key words, phrases, or specific details</a:t>
            </a:r>
            <a:r>
              <a:rPr lang="en-US" dirty="0"/>
              <a:t> in order to find information.</a:t>
            </a:r>
          </a:p>
        </p:txBody>
      </p:sp>
    </p:spTree>
    <p:extLst>
      <p:ext uri="{BB962C8B-B14F-4D97-AF65-F5344CB8AC3E}">
        <p14:creationId xmlns:p14="http://schemas.microsoft.com/office/powerpoint/2010/main" val="495075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Together…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077200" cy="4953000"/>
          </a:xfrm>
        </p:spPr>
        <p:txBody>
          <a:bodyPr>
            <a:normAutofit/>
          </a:bodyPr>
          <a:lstStyle/>
          <a:p>
            <a:r>
              <a:rPr lang="en-US" dirty="0"/>
              <a:t>Skim and scan the article </a:t>
            </a:r>
            <a:r>
              <a:rPr lang="en-US" dirty="0" smtClean="0"/>
              <a:t>on page 90. </a:t>
            </a:r>
            <a:endParaRPr lang="en-US" dirty="0"/>
          </a:p>
          <a:p>
            <a:pPr lvl="1"/>
            <a:r>
              <a:rPr lang="en-US" dirty="0" smtClean="0"/>
              <a:t>What </a:t>
            </a:r>
            <a:r>
              <a:rPr lang="en-US" dirty="0"/>
              <a:t>impression did you get from the text after quickly skimming and </a:t>
            </a:r>
            <a:r>
              <a:rPr lang="en-US" dirty="0" smtClean="0"/>
              <a:t>scanning</a:t>
            </a:r>
            <a:r>
              <a:rPr lang="en-US" dirty="0"/>
              <a:t>? What did you notice?</a:t>
            </a:r>
          </a:p>
          <a:p>
            <a:pPr lvl="1"/>
            <a:r>
              <a:rPr lang="en-US" dirty="0" smtClean="0"/>
              <a:t>What </a:t>
            </a:r>
            <a:r>
              <a:rPr lang="en-US" dirty="0"/>
              <a:t>can you predict the article will be about?</a:t>
            </a:r>
          </a:p>
        </p:txBody>
      </p:sp>
    </p:spTree>
    <p:extLst>
      <p:ext uri="{BB962C8B-B14F-4D97-AF65-F5344CB8AC3E}">
        <p14:creationId xmlns:p14="http://schemas.microsoft.com/office/powerpoint/2010/main" val="2775441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Mark the text to note interesting or surprising statistics or information. Use </a:t>
            </a:r>
            <a:r>
              <a:rPr lang="en-US" dirty="0" smtClean="0"/>
              <a:t>the </a:t>
            </a:r>
            <a:r>
              <a:rPr lang="en-US" dirty="0"/>
              <a:t>My Notes section to write any questions you might have or comments in </a:t>
            </a:r>
            <a:r>
              <a:rPr lang="en-US" dirty="0" smtClean="0"/>
              <a:t>response </a:t>
            </a:r>
            <a:r>
              <a:rPr lang="en-US" dirty="0"/>
              <a:t>to the text.</a:t>
            </a:r>
          </a:p>
        </p:txBody>
      </p:sp>
    </p:spTree>
    <p:extLst>
      <p:ext uri="{BB962C8B-B14F-4D97-AF65-F5344CB8AC3E}">
        <p14:creationId xmlns:p14="http://schemas.microsoft.com/office/powerpoint/2010/main" val="5632706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175</TotalTime>
  <Words>222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Do Now</vt:lpstr>
      <vt:lpstr>Informational Text Structure</vt:lpstr>
      <vt:lpstr>Informational Texts</vt:lpstr>
      <vt:lpstr>Text Divisions</vt:lpstr>
      <vt:lpstr>Graphics</vt:lpstr>
      <vt:lpstr>Special Formatting</vt:lpstr>
      <vt:lpstr>Skim and Scan</vt:lpstr>
      <vt:lpstr>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Goodine, Lindsey</dc:creator>
  <cp:lastModifiedBy>Goodine, Lindsey</cp:lastModifiedBy>
  <cp:revision>5</cp:revision>
  <dcterms:created xsi:type="dcterms:W3CDTF">2014-11-09T18:07:58Z</dcterms:created>
  <dcterms:modified xsi:type="dcterms:W3CDTF">2014-11-09T21:03:32Z</dcterms:modified>
</cp:coreProperties>
</file>